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5" r:id="rId11"/>
    <p:sldId id="263" r:id="rId12"/>
    <p:sldId id="264" r:id="rId13"/>
    <p:sldId id="280" r:id="rId14"/>
    <p:sldId id="267" r:id="rId15"/>
    <p:sldId id="279" r:id="rId16"/>
    <p:sldId id="28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7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80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7939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271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802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46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22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2384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638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872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178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690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454865-E081-4794-92F8-3F8910805D42}" type="datetimeFigureOut">
              <a:rPr lang="zh-TW" altLang="en-US" smtClean="0"/>
              <a:t>2021/5/24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DEEF175-9FAD-44EF-BA29-5F48A7C3ABB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97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hOjIUwVuzE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IUcQdjZjE1o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hyperlink" Target="&#21361;&#38570;&#28457;&#28198;" TargetMode="External"/><Relationship Id="rId4" Type="http://schemas.openxmlformats.org/officeDocument/2006/relationships/hyperlink" Target="https://www.youtube.com/watch?v=HgcVzsNi3w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hRC3oGeuEmU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5ZZ-PR3j-G0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O6RxQt4C3RY" TargetMode="External"/><Relationship Id="rId3" Type="http://schemas.openxmlformats.org/officeDocument/2006/relationships/image" Target="../media/image14.jpg"/><Relationship Id="rId7" Type="http://schemas.openxmlformats.org/officeDocument/2006/relationships/hyperlink" Target="https://www.youtube.com/watch?v=oDWopJbdTm8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cLqYwgx23rA" TargetMode="External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hyperlink" Target="https://www.youtube.com/watch?v=vWz_ggTcOS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75F8FC7-2268-462F-AFF6-A4A975C34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4F68723-1E67-4F4B-A671-B661A6C15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686015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水域安全</a:t>
            </a:r>
            <a:br>
              <a:rPr lang="en-US" altLang="zh-TW" sz="60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</a:br>
            <a:r>
              <a:rPr lang="en-US" altLang="zh-TW" sz="40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-</a:t>
            </a:r>
            <a:r>
              <a:rPr lang="zh-TW" altLang="en-US" sz="40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中年級篇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E66860F-B707-46F7-8BC0-05AF421E7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1226" y="4455620"/>
            <a:ext cx="5659037" cy="1678847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總編輯：蔡昕儒</a:t>
            </a:r>
            <a:endParaRPr lang="en-US" altLang="zh-TW" sz="2800" dirty="0">
              <a:solidFill>
                <a:schemeClr val="tx1">
                  <a:lumMod val="85000"/>
                  <a:lumOff val="15000"/>
                </a:schemeClr>
              </a:solidFill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編輯： 林韋志 陳炳鴻 曾承瑋 黃子於 楊思珉  林曉均 曾佳筠 涂芸菱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FACAA7F-3984-4BCD-ADE4-E5978838F7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8" t="3981" r="24791" b="1499"/>
          <a:stretch/>
        </p:blipFill>
        <p:spPr>
          <a:xfrm>
            <a:off x="634000" y="841248"/>
            <a:ext cx="5173226" cy="4777128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EF45B32-FB97-49CC-B778-CA7CF87BE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9D1C364C-8702-4ED9-9D23-41CDB2982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EE051E9-6C07-4FBB-B4F7-EDF8DDEAA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224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BB69CE-F4C1-4E13-B3D8-0292E0454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sz="4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當意外發生時</a:t>
            </a:r>
            <a:r>
              <a:rPr lang="en-US" altLang="zh-TW" sz="4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…</a:t>
            </a:r>
            <a:r>
              <a:rPr lang="zh-TW" altLang="en-US" sz="4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我可以</a:t>
            </a:r>
            <a:r>
              <a:rPr lang="en-US" altLang="zh-TW" sz="4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?</a:t>
            </a:r>
            <a:endParaRPr lang="zh-TW" altLang="en-US" sz="44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C2B092-5CD1-412A-A3C6-804A31D50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1442"/>
            <a:ext cx="10058400" cy="4023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</a:t>
            </a:r>
            <a:r>
              <a:rPr lang="zh-TW" altLang="en-US" sz="2400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緊急聯絡電話</a:t>
            </a:r>
            <a:endParaRPr lang="en-US" altLang="zh-TW" sz="2400" b="1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報案專線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:110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救災防護報案專線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:119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chemeClr val="tx1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海巡服務專線</a:t>
            </a:r>
            <a:r>
              <a:rPr lang="en-US" altLang="zh-TW" b="1" dirty="0">
                <a:solidFill>
                  <a:schemeClr val="tx1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</a:t>
            </a:r>
            <a:r>
              <a:rPr lang="en-US" altLang="zh-TW" b="1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118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chemeClr val="tx1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行動電話急難救助專線</a:t>
            </a:r>
            <a:r>
              <a:rPr lang="en-US" altLang="zh-TW" b="1" dirty="0">
                <a:solidFill>
                  <a:schemeClr val="tx1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</a:t>
            </a:r>
            <a:r>
              <a:rPr lang="en-US" altLang="zh-TW" b="1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112</a:t>
            </a:r>
          </a:p>
          <a:p>
            <a:pPr marL="0" indent="0">
              <a:buNone/>
            </a:pP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 →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當遇到緊急狀況時，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所在位置收訊不佳，即使行動電話無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SIM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卡，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只要</a:t>
            </a:r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尚有電力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並在</a:t>
            </a:r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信號涵蓋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範圍內，均可撥通。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，即可轉接警察局或消防局，</a:t>
            </a:r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同時也是國際警局救難號碼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。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zh-TW" altLang="en-US" dirty="0"/>
          </a:p>
        </p:txBody>
      </p:sp>
      <p:pic>
        <p:nvPicPr>
          <p:cNvPr id="5" name="圖片 4" descr="一張含有 文字, 美工圖案 的圖片&#10;&#10;自動產生的描述">
            <a:extLst>
              <a:ext uri="{FF2B5EF4-FFF2-40B4-BE49-F238E27FC236}">
                <a16:creationId xmlns:a16="http://schemas.microsoft.com/office/drawing/2014/main" id="{B507CFB3-AB2B-499B-90F9-DC2014074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816" y="1981200"/>
            <a:ext cx="2487871" cy="248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97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8E3BAE-DD33-4C64-AE64-2E6896A53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水上安全標誌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E3A952B-7037-4C18-A93A-1D65E53BE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2444C749-5E70-4391-A694-7C55A54BE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529" y="2064370"/>
            <a:ext cx="2811987" cy="263960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51619650-6F84-4453-AF6E-A50AA0D063C7}"/>
              </a:ext>
            </a:extLst>
          </p:cNvPr>
          <p:cNvSpPr txBox="1"/>
          <p:nvPr/>
        </p:nvSpPr>
        <p:spPr>
          <a:xfrm>
            <a:off x="1380364" y="4783259"/>
            <a:ext cx="3082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允許游泳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0986FE38-C7A5-4022-98D0-39FA28636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411" y="1962883"/>
            <a:ext cx="2831981" cy="2777098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56CF7173-9CEE-417D-8556-E98ED3CBCDB6}"/>
              </a:ext>
            </a:extLst>
          </p:cNvPr>
          <p:cNvSpPr txBox="1"/>
          <p:nvPr/>
        </p:nvSpPr>
        <p:spPr>
          <a:xfrm flipH="1">
            <a:off x="4870171" y="4787128"/>
            <a:ext cx="260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允許滑水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FB67C34-CB92-4B44-82AC-CBA99D3A1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150" y="2064370"/>
            <a:ext cx="3024627" cy="2718889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0C74FA6B-CA0F-4796-B207-FDA19D0C923B}"/>
              </a:ext>
            </a:extLst>
          </p:cNvPr>
          <p:cNvSpPr txBox="1"/>
          <p:nvPr/>
        </p:nvSpPr>
        <p:spPr>
          <a:xfrm>
            <a:off x="8200411" y="4783259"/>
            <a:ext cx="3686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允許衝浪板</a:t>
            </a:r>
          </a:p>
        </p:txBody>
      </p:sp>
    </p:spTree>
    <p:extLst>
      <p:ext uri="{BB962C8B-B14F-4D97-AF65-F5344CB8AC3E}">
        <p14:creationId xmlns:p14="http://schemas.microsoft.com/office/powerpoint/2010/main" val="958137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8660DB-35F9-4447-8A5E-EEA4A5992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水上安全標誌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2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B4AA228-2A07-44AD-9E66-A8CB104BD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530" y="2057834"/>
            <a:ext cx="3108716" cy="274233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224F8D4-EAE1-4B70-9E18-B2225B5ECB56}"/>
              </a:ext>
            </a:extLst>
          </p:cNvPr>
          <p:cNvSpPr txBox="1"/>
          <p:nvPr/>
        </p:nvSpPr>
        <p:spPr>
          <a:xfrm>
            <a:off x="1480007" y="4861193"/>
            <a:ext cx="2799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禁止游泳</a:t>
            </a:r>
          </a:p>
        </p:txBody>
      </p:sp>
      <p:pic>
        <p:nvPicPr>
          <p:cNvPr id="8" name="圖片 7">
            <a:hlinkClick r:id="rId3"/>
            <a:extLst>
              <a:ext uri="{FF2B5EF4-FFF2-40B4-BE49-F238E27FC236}">
                <a16:creationId xmlns:a16="http://schemas.microsoft.com/office/drawing/2014/main" id="{B380E8C8-1802-458E-8A43-BFE319ADD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030" y="2049696"/>
            <a:ext cx="2822321" cy="283338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4E54DFE-ADF4-4651-905D-32A2394B8B67}"/>
              </a:ext>
            </a:extLst>
          </p:cNvPr>
          <p:cNvSpPr txBox="1"/>
          <p:nvPr/>
        </p:nvSpPr>
        <p:spPr>
          <a:xfrm>
            <a:off x="4873711" y="4905508"/>
            <a:ext cx="2554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禁止滑水</a:t>
            </a:r>
            <a:endParaRPr lang="en-US" altLang="zh-TW" sz="24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sz="2400" dirty="0">
                <a:solidFill>
                  <a:srgbClr val="92D05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</a:t>
            </a:r>
            <a:endParaRPr lang="zh-TW" altLang="en-US" dirty="0">
              <a:solidFill>
                <a:srgbClr val="92D050"/>
              </a:solidFill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14115E5-0B0C-4604-B6D9-9233BB1214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319" y="2057834"/>
            <a:ext cx="3421711" cy="284767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C3E88A8E-69D0-4F5E-95E0-002E2F03F7B0}"/>
              </a:ext>
            </a:extLst>
          </p:cNvPr>
          <p:cNvSpPr txBox="1"/>
          <p:nvPr/>
        </p:nvSpPr>
        <p:spPr>
          <a:xfrm>
            <a:off x="8333293" y="4905508"/>
            <a:ext cx="2799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禁止衝浪板</a:t>
            </a:r>
          </a:p>
        </p:txBody>
      </p:sp>
    </p:spTree>
    <p:extLst>
      <p:ext uri="{BB962C8B-B14F-4D97-AF65-F5344CB8AC3E}">
        <p14:creationId xmlns:p14="http://schemas.microsoft.com/office/powerpoint/2010/main" val="2261559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4F6AD9D-8B11-442F-8553-55E07D5375E4}"/>
              </a:ext>
            </a:extLst>
          </p:cNvPr>
          <p:cNvSpPr txBox="1">
            <a:spLocks/>
          </p:cNvSpPr>
          <p:nvPr/>
        </p:nvSpPr>
        <p:spPr>
          <a:xfrm>
            <a:off x="908116" y="362753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水上安全標誌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3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pic>
        <p:nvPicPr>
          <p:cNvPr id="4" name="圖片 3" descr="一張含有 文字, 美工圖案 的圖片&#10;&#10;自動產生的描述">
            <a:extLst>
              <a:ext uri="{FF2B5EF4-FFF2-40B4-BE49-F238E27FC236}">
                <a16:creationId xmlns:a16="http://schemas.microsoft.com/office/drawing/2014/main" id="{BA12DEAC-F3B6-4928-9E67-EB13BADE5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93" y="2017198"/>
            <a:ext cx="3052439" cy="2945419"/>
          </a:xfrm>
          <a:prstGeom prst="rect">
            <a:avLst/>
          </a:prstGeom>
        </p:spPr>
      </p:pic>
      <p:pic>
        <p:nvPicPr>
          <p:cNvPr id="5" name="圖片 4" descr="一張含有 文字, 美工圖案 的圖片&#10;&#10;自動產生的描述">
            <a:extLst>
              <a:ext uri="{FF2B5EF4-FFF2-40B4-BE49-F238E27FC236}">
                <a16:creationId xmlns:a16="http://schemas.microsoft.com/office/drawing/2014/main" id="{0EDB3B7C-88D3-4BFE-9826-1B78F9A97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253" y="2017198"/>
            <a:ext cx="3044857" cy="284841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D06BF83-2E67-4416-9A83-41108CCDB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908" y="1965489"/>
            <a:ext cx="3669865" cy="284841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A1A6261E-D22F-4941-A50E-8312D2ADA9A8}"/>
              </a:ext>
            </a:extLst>
          </p:cNvPr>
          <p:cNvSpPr txBox="1"/>
          <p:nvPr/>
        </p:nvSpPr>
        <p:spPr>
          <a:xfrm>
            <a:off x="1602814" y="4865612"/>
            <a:ext cx="3044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水母危險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4024499-D708-4E2F-BB31-C8BE1F91ABE3}"/>
              </a:ext>
            </a:extLst>
          </p:cNvPr>
          <p:cNvSpPr txBox="1"/>
          <p:nvPr/>
        </p:nvSpPr>
        <p:spPr>
          <a:xfrm>
            <a:off x="4930079" y="4884547"/>
            <a:ext cx="2714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水深危險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B3EE0CF-6F60-42AC-A116-702776A0EFC6}"/>
              </a:ext>
            </a:extLst>
          </p:cNvPr>
          <p:cNvSpPr txBox="1"/>
          <p:nvPr/>
        </p:nvSpPr>
        <p:spPr>
          <a:xfrm>
            <a:off x="8215932" y="4884548"/>
            <a:ext cx="2875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陡坡危險</a:t>
            </a:r>
          </a:p>
        </p:txBody>
      </p:sp>
    </p:spTree>
    <p:extLst>
      <p:ext uri="{BB962C8B-B14F-4D97-AF65-F5344CB8AC3E}">
        <p14:creationId xmlns:p14="http://schemas.microsoft.com/office/powerpoint/2010/main" val="519188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17AD6B-365A-4694-9B08-2DA3E15A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水上安全標誌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4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0AAC7B3F-3080-46AF-BB98-81343F86FB0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487" y="1910623"/>
            <a:ext cx="4199385" cy="2490812"/>
          </a:xfrm>
        </p:spPr>
      </p:pic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2061F2F-D6CE-488C-9315-4C4B840D5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94481" y="4574698"/>
            <a:ext cx="3527125" cy="154742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在海灘插有紅黃旗，</a:t>
            </a:r>
            <a:endParaRPr lang="en-US" altLang="zh-TW" sz="24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代表有</a:t>
            </a:r>
            <a:r>
              <a:rPr lang="zh-TW" altLang="en-US" sz="2400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救生員</a:t>
            </a: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駐站，</a:t>
            </a:r>
            <a:endParaRPr lang="en-US" altLang="zh-TW" sz="24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屬於安全戲水區域。</a:t>
            </a:r>
            <a:endParaRPr lang="en-US" altLang="zh-TW" sz="24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7" r="6772"/>
          <a:stretch/>
        </p:blipFill>
        <p:spPr>
          <a:xfrm>
            <a:off x="6770395" y="1946446"/>
            <a:ext cx="3458955" cy="422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65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30" y="1416685"/>
            <a:ext cx="7092950" cy="4022725"/>
          </a:xfrm>
        </p:spPr>
      </p:pic>
    </p:spTree>
    <p:extLst>
      <p:ext uri="{BB962C8B-B14F-4D97-AF65-F5344CB8AC3E}">
        <p14:creationId xmlns:p14="http://schemas.microsoft.com/office/powerpoint/2010/main" val="1254600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31D403-C7F9-4A4A-A396-94DD6FF466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同學在認真看完後，請配合學習單答題，待覆課後，將完成的學習單繳交給體育老師。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936794-0495-4587-A8D6-C62FC8A439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0711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358D77-AD92-4E33-B77D-5747557BD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水域安全宣導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4E4010-1559-4E2B-A586-036BA8B79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sz="3200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選擇</a:t>
            </a:r>
            <a:r>
              <a:rPr lang="zh-TW" altLang="en-US" sz="32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合法地點</a:t>
            </a:r>
            <a:endParaRPr lang="en-US" altLang="zh-TW" sz="32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200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應有</a:t>
            </a:r>
            <a:r>
              <a:rPr lang="zh-TW" altLang="en-US" sz="32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家長陪同</a:t>
            </a:r>
            <a:endParaRPr lang="en-US" altLang="zh-TW" sz="32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200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留意</a:t>
            </a:r>
            <a:r>
              <a:rPr lang="zh-TW" altLang="en-US" sz="32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天氣變化</a:t>
            </a:r>
            <a:endParaRPr lang="en-US" altLang="zh-TW" sz="32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200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避免</a:t>
            </a:r>
            <a:r>
              <a:rPr lang="zh-TW" altLang="en-US" sz="32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危險行為</a:t>
            </a:r>
            <a:endParaRPr lang="en-US" altLang="zh-TW" sz="32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200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學會</a:t>
            </a:r>
            <a:r>
              <a:rPr lang="zh-TW" altLang="en-US" sz="32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水中自救</a:t>
            </a:r>
            <a:endParaRPr lang="en-US" altLang="zh-TW" sz="32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200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不穿</a:t>
            </a:r>
            <a:r>
              <a:rPr lang="zh-TW" altLang="en-US" sz="32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吸水衣褲</a:t>
            </a:r>
          </a:p>
        </p:txBody>
      </p:sp>
    </p:spTree>
    <p:extLst>
      <p:ext uri="{BB962C8B-B14F-4D97-AF65-F5344CB8AC3E}">
        <p14:creationId xmlns:p14="http://schemas.microsoft.com/office/powerpoint/2010/main" val="2286789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EBAA02-4273-4F50-9DFC-8F626CC32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防溺十招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34A6E0-E8B7-4B87-9D19-3C40D07E95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戲水地點須合法，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要有救生設備與人員。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785DEAB-1328-4322-8674-806A543F6E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2.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避免做出危險行為，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不要跳水。</a:t>
            </a:r>
          </a:p>
        </p:txBody>
      </p:sp>
      <p:pic>
        <p:nvPicPr>
          <p:cNvPr id="5" name="圖片 4" descr="一張含有 文字 的圖片&#10;&#10;自動產生的描述">
            <a:hlinkClick r:id="rId2"/>
            <a:extLst>
              <a:ext uri="{FF2B5EF4-FFF2-40B4-BE49-F238E27FC236}">
                <a16:creationId xmlns:a16="http://schemas.microsoft.com/office/drawing/2014/main" id="{31156C18-AFF2-446C-9693-F9A20312A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756" y="2911347"/>
            <a:ext cx="4156663" cy="3286210"/>
          </a:xfrm>
          <a:prstGeom prst="rect">
            <a:avLst/>
          </a:prstGeom>
        </p:spPr>
      </p:pic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57FEBA43-2B8B-48D4-925F-7D2100E18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517" y="2911347"/>
            <a:ext cx="4638888" cy="328621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249357" y="6386731"/>
            <a:ext cx="163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防溺十招</a:t>
            </a:r>
            <a:endParaRPr lang="zh-TW" altLang="en-US" dirty="0">
              <a:solidFill>
                <a:srgbClr val="FF0000"/>
              </a:solidFill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062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0164F2-9061-4373-8D40-255F5C1E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防溺十招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2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6FA10C5-2880-4AD8-9024-4C3042D038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3.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湖泊溪流落差變化大，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  戲水遊戲格外小心。</a:t>
            </a: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AD6D3AA0-F204-4327-B304-483F8FB6AC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4.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不要落單，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隨時注意同伴狀況位置。</a:t>
            </a:r>
          </a:p>
        </p:txBody>
      </p:sp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1D1B3A56-D7E3-438E-B378-866F0C76B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903876"/>
            <a:ext cx="4560599" cy="3183347"/>
          </a:xfrm>
          <a:prstGeom prst="rect">
            <a:avLst/>
          </a:prstGeom>
        </p:spPr>
      </p:pic>
      <p:pic>
        <p:nvPicPr>
          <p:cNvPr id="13" name="圖片 12" descr="一張含有 文字 的圖片&#10;&#10;自動產生的描述">
            <a:extLst>
              <a:ext uri="{FF2B5EF4-FFF2-40B4-BE49-F238E27FC236}">
                <a16:creationId xmlns:a16="http://schemas.microsoft.com/office/drawing/2014/main" id="{028940CA-8311-4E52-AA4B-B6E79F0D2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2889822"/>
            <a:ext cx="4560599" cy="32114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218948" y="638673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溪流落差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079525" y="6386731"/>
            <a:ext cx="133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危險漩渦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56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98BBB-D3D2-43F0-8A8B-5AEC3ADEB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防溺十招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3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E059EF8-4E3E-4AE8-AC29-FAB7F15548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5.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下水前先暖身，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不可穿著牛仔褲下水。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60BB24C6-074B-42A4-B1EA-38F228231D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6.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不可在水中嬉鬧惡作劇。</a:t>
            </a:r>
          </a:p>
        </p:txBody>
      </p:sp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D45EC32D-0DA4-4372-877A-890C6D6A3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1" y="2830998"/>
            <a:ext cx="3980952" cy="3038095"/>
          </a:xfrm>
          <a:prstGeom prst="rect">
            <a:avLst/>
          </a:prstGeom>
        </p:spPr>
      </p:pic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CABB75D2-EBC1-4A5C-9713-84097A631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231" y="2773854"/>
            <a:ext cx="4285714" cy="3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56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951E51-3879-49C1-8A38-E5C15C93B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防溺十招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4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9C91FCC-47C2-4833-A7EF-37CE94E212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7.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身體疲勞狀況不佳，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 不要戲水游泳。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6B28A0B6-5373-407D-8D1C-4157A34A44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8.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不要長時間浸泡在水中，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小心失溫。</a:t>
            </a:r>
          </a:p>
        </p:txBody>
      </p:sp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5837BCF2-5C70-46E6-897D-3636212E6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797778"/>
            <a:ext cx="4749610" cy="3179689"/>
          </a:xfrm>
          <a:prstGeom prst="rect">
            <a:avLst/>
          </a:prstGeom>
        </p:spPr>
      </p:pic>
      <p:pic>
        <p:nvPicPr>
          <p:cNvPr id="9" name="圖片 8" descr="一張含有 文字, 相框 的圖片&#10;&#10;自動產生的描述">
            <a:extLst>
              <a:ext uri="{FF2B5EF4-FFF2-40B4-BE49-F238E27FC236}">
                <a16:creationId xmlns:a16="http://schemas.microsoft.com/office/drawing/2014/main" id="{F15531D7-F5C3-4D8E-B742-55C734A55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70" y="2779617"/>
            <a:ext cx="4538450" cy="319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8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7E2030-BB4A-48B8-9E20-ABB16F9E4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防溺十招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5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F392D1A3-EA51-4AA2-A736-4A1763CCF1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9.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注意氣象報告，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現場氣候不佳不要戲水。</a:t>
            </a: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932C0F1B-CE83-4723-8A39-7E94C928E8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10.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加強游泳漂浮技巧，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 不幸落水保持輕鬆。</a:t>
            </a:r>
          </a:p>
        </p:txBody>
      </p:sp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CBE85877-43AE-4F30-A996-AE86372C1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75175"/>
            <a:ext cx="4680351" cy="3292326"/>
          </a:xfrm>
          <a:prstGeom prst="rect">
            <a:avLst/>
          </a:prstGeom>
        </p:spPr>
      </p:pic>
      <p:pic>
        <p:nvPicPr>
          <p:cNvPr id="13" name="圖片 12" descr="一張含有 文字, 相框 的圖片&#10;&#10;自動產生的描述">
            <a:extLst>
              <a:ext uri="{FF2B5EF4-FFF2-40B4-BE49-F238E27FC236}">
                <a16:creationId xmlns:a16="http://schemas.microsoft.com/office/drawing/2014/main" id="{6678675D-7BE7-4DC5-8F6E-A3BE02C33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2875175"/>
            <a:ext cx="4886777" cy="329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7BB7BB-BC72-47E9-BF08-D5949834C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救溺五步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BBF6FB-FA68-40E8-8602-FAD4316EFF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5700706" cy="40233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叫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大聲呼叫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叫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叫</a:t>
            </a:r>
            <a:r>
              <a:rPr lang="en-US" altLang="zh-TW" b="1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119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、</a:t>
            </a:r>
            <a:r>
              <a:rPr lang="en-US" altLang="zh-TW" b="1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118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、</a:t>
            </a:r>
            <a:r>
              <a:rPr lang="en-US" altLang="zh-TW" b="1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110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、</a:t>
            </a:r>
            <a:r>
              <a:rPr lang="en-US" altLang="zh-TW" b="1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112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伸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利用延伸物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(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竹竿、樹枝等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拋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拋送漂浮物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(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球、繩、瓶等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b="1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划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: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利用大型浮具划過去</a:t>
            </a:r>
            <a:endParaRPr lang="en-US" altLang="zh-TW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  (</a:t>
            </a: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船、浮木、救生圈、救生浮條、    魚雷浮標、保麗龍等</a:t>
            </a:r>
            <a:r>
              <a:rPr lang="en-US" altLang="zh-TW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)</a:t>
            </a:r>
          </a:p>
        </p:txBody>
      </p:sp>
      <p:pic>
        <p:nvPicPr>
          <p:cNvPr id="6" name="內容版面配置區 5" descr="一張含有 文字 的圖片&#10;&#10;自動產生的描述">
            <a:hlinkClick r:id="rId2"/>
            <a:extLst>
              <a:ext uri="{FF2B5EF4-FFF2-40B4-BE49-F238E27FC236}">
                <a16:creationId xmlns:a16="http://schemas.microsoft.com/office/drawing/2014/main" id="{0D22F400-4708-4189-855A-395ECB36C5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8"/>
          <a:stretch/>
        </p:blipFill>
        <p:spPr>
          <a:xfrm>
            <a:off x="7057066" y="1845734"/>
            <a:ext cx="3808689" cy="4354021"/>
          </a:xfr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4725BB2-F022-4D61-B4EC-EEA7EEFDF6B2}"/>
              </a:ext>
            </a:extLst>
          </p:cNvPr>
          <p:cNvSpPr txBox="1"/>
          <p:nvPr/>
        </p:nvSpPr>
        <p:spPr>
          <a:xfrm>
            <a:off x="1097280" y="4935975"/>
            <a:ext cx="5700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u="sng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救溺五步、防溺十招</a:t>
            </a:r>
            <a:r>
              <a:rPr lang="zh-TW" altLang="en-US" u="sng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消防局宣導影片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097280" y="5321348"/>
            <a:ext cx="3307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如何自救與求救</a:t>
            </a:r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</a:rPr>
              <a:t>宣導影片</a:t>
            </a:r>
          </a:p>
        </p:txBody>
      </p:sp>
    </p:spTree>
    <p:extLst>
      <p:ext uri="{BB962C8B-B14F-4D97-AF65-F5344CB8AC3E}">
        <p14:creationId xmlns:p14="http://schemas.microsoft.com/office/powerpoint/2010/main" val="2632855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83097FDA-EABC-4A33-94F0-0FEB16A54A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1040" y="256858"/>
            <a:ext cx="10058400" cy="144938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救生器具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86" y="1853406"/>
            <a:ext cx="2857500" cy="28575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21269" y="4868733"/>
            <a:ext cx="301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救生圈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110" y="2055336"/>
            <a:ext cx="2453640" cy="245364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390186" y="4872501"/>
            <a:ext cx="252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救生鉤</a:t>
            </a:r>
            <a:endParaRPr lang="en-US" altLang="zh-TW" sz="2400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597" y="2112486"/>
            <a:ext cx="2598420" cy="259842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524878" y="4886314"/>
            <a:ext cx="246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拋繩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865" y="1998186"/>
            <a:ext cx="3139440" cy="3139440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9126141" y="4868732"/>
            <a:ext cx="238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文鼎細圓注音" panose="020F0300000000000000" pitchFamily="34" charset="-120"/>
                <a:ea typeface="文鼎細圓注音" panose="020F0300000000000000" pitchFamily="34" charset="-120"/>
              </a:rPr>
              <a:t>魚雷浮標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0080" y="5505489"/>
            <a:ext cx="382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救生圈與拋繩</a:t>
            </a:r>
            <a:endParaRPr lang="zh-TW" altLang="en-US" dirty="0">
              <a:solidFill>
                <a:srgbClr val="FF0000"/>
              </a:solidFill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9420464" y="5395390"/>
            <a:ext cx="2771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文鼎細圓注音" panose="020F0300000000000000" pitchFamily="34" charset="-120"/>
                <a:ea typeface="文鼎細圓注音" panose="020F0300000000000000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魚雷浮標</a:t>
            </a:r>
            <a:endParaRPr lang="zh-TW" altLang="en-US" dirty="0">
              <a:solidFill>
                <a:srgbClr val="FF0000"/>
              </a:solidFill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501640" y="1336179"/>
            <a:ext cx="371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  <a:hlinkClick r:id="rId8"/>
              </a:rPr>
              <a:t>自製救生器具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032B201-BFBF-4649-AAB5-72342B0CF5C3}"/>
              </a:ext>
            </a:extLst>
          </p:cNvPr>
          <p:cNvSpPr txBox="1"/>
          <p:nvPr/>
        </p:nvSpPr>
        <p:spPr>
          <a:xfrm>
            <a:off x="6897425" y="5475199"/>
            <a:ext cx="172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文鼎細圓注音" panose="020F0300000000000000" pitchFamily="34" charset="-120"/>
                <a:ea typeface="文鼎細圓注音" panose="020F0300000000000000" pitchFamily="34" charset="-120"/>
                <a:hlinkClick r:id="rId9"/>
              </a:rPr>
              <a:t>拋繩</a:t>
            </a:r>
            <a:endParaRPr lang="zh-TW" altLang="en-US" dirty="0">
              <a:latin typeface="文鼎細圓注音" panose="020F0300000000000000" pitchFamily="34" charset="-120"/>
              <a:ea typeface="文鼎細圓注音" panose="020F03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2913387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983</TotalTime>
  <Words>501</Words>
  <Application>Microsoft Office PowerPoint</Application>
  <PresentationFormat>寬螢幕</PresentationFormat>
  <Paragraphs>83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文鼎細圓注音</vt:lpstr>
      <vt:lpstr>新細明體</vt:lpstr>
      <vt:lpstr>Calibri</vt:lpstr>
      <vt:lpstr>Calibri Light</vt:lpstr>
      <vt:lpstr>Wingdings</vt:lpstr>
      <vt:lpstr>回顧</vt:lpstr>
      <vt:lpstr>水域安全 -中年級篇</vt:lpstr>
      <vt:lpstr>水域安全宣導</vt:lpstr>
      <vt:lpstr>防溺十招1</vt:lpstr>
      <vt:lpstr>防溺十招2</vt:lpstr>
      <vt:lpstr>防溺十招3</vt:lpstr>
      <vt:lpstr>防溺十招4</vt:lpstr>
      <vt:lpstr>防溺十招5</vt:lpstr>
      <vt:lpstr>救溺五步</vt:lpstr>
      <vt:lpstr>救生器具</vt:lpstr>
      <vt:lpstr>當意外發生時…我可以?</vt:lpstr>
      <vt:lpstr>水上安全標誌1</vt:lpstr>
      <vt:lpstr>水上安全標誌2</vt:lpstr>
      <vt:lpstr>PowerPoint 簡報</vt:lpstr>
      <vt:lpstr>水上安全標誌4</vt:lpstr>
      <vt:lpstr>PowerPoint 簡報</vt:lpstr>
      <vt:lpstr>同學在認真看完後，請配合學習單答題，待覆課後，將完成的學習單繳交給體育老師。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昕儒 蔡</dc:creator>
  <cp:lastModifiedBy>user</cp:lastModifiedBy>
  <cp:revision>158</cp:revision>
  <dcterms:created xsi:type="dcterms:W3CDTF">2021-04-14T02:28:34Z</dcterms:created>
  <dcterms:modified xsi:type="dcterms:W3CDTF">2021-05-24T05:13:20Z</dcterms:modified>
</cp:coreProperties>
</file>